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6"/>
  </p:handout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Slide Image Placeholder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Text Placeholder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397600"/>
            <a:ext cx="9799200" cy="11052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5040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04000"/>
            <a:ext cx="5342400" cy="4140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04000"/>
            <a:ext cx="5342400" cy="4140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ea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9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9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9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65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image" Target="../media/image1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2.xml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95.xml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94.xml"/><Relationship Id="rId1" Type="http://schemas.openxmlformats.org/officeDocument/2006/relationships/tags" Target="../tags/tag93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68.xml"/><Relationship Id="rId3" Type="http://schemas.openxmlformats.org/officeDocument/2006/relationships/image" Target="../media/image4.png"/><Relationship Id="rId2" Type="http://schemas.openxmlformats.org/officeDocument/2006/relationships/tags" Target="../tags/tag67.xml"/><Relationship Id="rId1" Type="http://schemas.openxmlformats.org/officeDocument/2006/relationships/tags" Target="../tags/tag66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1.xml"/><Relationship Id="rId3" Type="http://schemas.openxmlformats.org/officeDocument/2006/relationships/image" Target="../media/image5.png"/><Relationship Id="rId2" Type="http://schemas.openxmlformats.org/officeDocument/2006/relationships/tags" Target="../tags/tag70.xml"/><Relationship Id="rId1" Type="http://schemas.openxmlformats.org/officeDocument/2006/relationships/tags" Target="../tags/tag6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74.xml"/><Relationship Id="rId3" Type="http://schemas.openxmlformats.org/officeDocument/2006/relationships/image" Target="../media/image6.png"/><Relationship Id="rId2" Type="http://schemas.openxmlformats.org/officeDocument/2006/relationships/tags" Target="../tags/tag73.xml"/><Relationship Id="rId1" Type="http://schemas.openxmlformats.org/officeDocument/2006/relationships/tags" Target="../tags/tag72.xml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tags" Target="../tags/tag77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0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3.xml"/><Relationship Id="rId3" Type="http://schemas.openxmlformats.org/officeDocument/2006/relationships/image" Target="../media/image12.png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86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85.xml"/><Relationship Id="rId1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89.xml"/><Relationship Id="rId3" Type="http://schemas.openxmlformats.org/officeDocument/2006/relationships/image" Target="../media/image15.png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322580" y="914400"/>
            <a:ext cx="6953250" cy="2646680"/>
          </a:xfrm>
        </p:spPr>
        <p:txBody>
          <a:bodyPr>
            <a:normAutofit/>
          </a:bodyPr>
          <a:p>
            <a:r>
              <a:rPr lang="en-US" altLang="en-US" sz="4000" b="1">
                <a:latin typeface="Apple Symbols" panose="02000000000000000000" charset="0"/>
                <a:cs typeface="Apple Symbols" panose="02000000000000000000" charset="0"/>
              </a:rPr>
              <a:t>DeepSeek-OCR: Contexts </a:t>
            </a:r>
            <a:br>
              <a:rPr lang="en-US" altLang="en-US" sz="4000" b="1">
                <a:latin typeface="Apple Symbols" panose="02000000000000000000" charset="0"/>
                <a:cs typeface="Apple Symbols" panose="02000000000000000000" charset="0"/>
              </a:rPr>
            </a:br>
            <a:r>
              <a:rPr lang="en-US" altLang="en-US" sz="4000" b="1">
                <a:latin typeface="Apple Symbols" panose="02000000000000000000" charset="0"/>
                <a:cs typeface="Apple Symbols" panose="02000000000000000000" charset="0"/>
              </a:rPr>
              <a:t>Optical Compression</a:t>
            </a:r>
            <a:r>
              <a:rPr lang="en-US" altLang="en-US" sz="2000" baseline="30000">
                <a:latin typeface="Apple Symbols" panose="02000000000000000000" charset="0"/>
                <a:cs typeface="Apple Symbols" panose="02000000000000000000" charset="0"/>
              </a:rPr>
              <a:t>[1]</a:t>
            </a:r>
            <a:endParaRPr lang="en-US" altLang="en-US" sz="2000" baseline="30000">
              <a:latin typeface="Apple Symbols" panose="02000000000000000000" charset="0"/>
              <a:cs typeface="Apple Symbols" panose="02000000000000000000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663575" y="4117975"/>
            <a:ext cx="6328410" cy="1986280"/>
          </a:xfrm>
        </p:spPr>
        <p:txBody>
          <a:bodyPr/>
          <a:p>
            <a:r>
              <a:rPr lang="en-US" altLang="en-US" sz="2000"/>
              <a:t>Haoran Wei, Yaofeng Sun, Yukun Li</a:t>
            </a:r>
            <a:endParaRPr lang="en-US" altLang="en-US" sz="2000"/>
          </a:p>
          <a:p>
            <a:r>
              <a:rPr lang="en-US" altLang="en-US" sz="2000" b="1">
                <a:latin typeface="PingFang SC Semibold" panose="020B0400000000000000" charset="-122"/>
                <a:ea typeface="PingFang SC Semibold" panose="020B0400000000000000" charset="-122"/>
              </a:rPr>
              <a:t>DeepSeek-AI</a:t>
            </a:r>
            <a:endParaRPr lang="en-US" altLang="en-US" sz="2000" b="1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endParaRPr lang="en-US" altLang="en-US" sz="2000" b="1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r>
              <a:rPr lang="en-US" altLang="zh-CN" sz="2000" b="1">
                <a:latin typeface="PingFang SC Semibold" panose="020B0400000000000000" charset="-122"/>
                <a:ea typeface="PingFang SC Semibold" panose="020B0400000000000000" charset="-122"/>
              </a:rPr>
              <a:t>12312110 </a:t>
            </a:r>
            <a:r>
              <a:rPr lang="zh-CN" altLang="en-US" sz="2000" b="1">
                <a:latin typeface="PingFang SC Semibold" panose="020B0400000000000000" charset="-122"/>
                <a:ea typeface="PingFang SC Semibold" panose="020B0400000000000000" charset="-122"/>
              </a:rPr>
              <a:t>李轩然</a:t>
            </a:r>
            <a:endParaRPr lang="zh-CN" altLang="en-US" sz="2000" b="1"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pic>
        <p:nvPicPr>
          <p:cNvPr id="4" name="Picture 3" descr="Screenshot 2025-10-31 at 15.42.0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115" y="914400"/>
            <a:ext cx="4114800" cy="1041400"/>
          </a:xfrm>
          <a:prstGeom prst="rect">
            <a:avLst/>
          </a:prstGeom>
        </p:spPr>
      </p:pic>
      <p:pic>
        <p:nvPicPr>
          <p:cNvPr id="5" name="Picture 4" descr="Screenshot 2025-11-01 at 15.10.0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25" y="319405"/>
            <a:ext cx="5325110" cy="45758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6995" y="5297805"/>
            <a:ext cx="5565140" cy="80645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0"/>
            <a:ext cx="10968990" cy="1173480"/>
          </a:xfrm>
        </p:spPr>
        <p:txBody>
          <a:bodyPr/>
          <a:p>
            <a:r>
              <a:rPr lang="en-US">
                <a:sym typeface="+mn-ea"/>
              </a:rPr>
              <a:t>Multimodal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820420"/>
            <a:ext cx="10968990" cy="5429250"/>
          </a:xfrm>
        </p:spPr>
        <p:txBody>
          <a:bodyPr/>
          <a:p>
            <a:r>
              <a:rPr lang="en-US" altLang="en-US" b="1"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Text-only data</a:t>
            </a:r>
            <a:r>
              <a:rPr lang="en-US" altLang="en-US">
                <a:sym typeface="+mn-ea"/>
              </a:rPr>
              <a:t> (Multilingual)</a:t>
            </a:r>
            <a:endParaRPr lang="en-US" altLang="en-US"/>
          </a:p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21435"/>
            <a:ext cx="6314440" cy="38144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3775" y="1539240"/>
            <a:ext cx="5828030" cy="35966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0"/>
            <a:ext cx="10968990" cy="1313815"/>
          </a:xfrm>
        </p:spPr>
        <p:txBody>
          <a:bodyPr/>
          <a:p>
            <a:r>
              <a:rPr lang="en-US"/>
              <a:t>Training results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85420" y="1739900"/>
            <a:ext cx="5252085" cy="218122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84785" y="1064895"/>
            <a:ext cx="5417185" cy="12617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DeepSeek-OCR’s vision-text compression ratio. Benchmark: Fox</a:t>
            </a:r>
            <a:r>
              <a:rPr lang="en-US" altLang="en-US" baseline="30000"/>
              <a:t>[6]</a:t>
            </a:r>
            <a:r>
              <a:rPr lang="en-US" altLang="en-US"/>
              <a:t>.</a:t>
            </a:r>
            <a:endParaRPr lang="en-US" alt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1970" y="923290"/>
            <a:ext cx="6390640" cy="593471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683885" y="268605"/>
            <a:ext cx="6508115" cy="10452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Edit distances, smaller values indicate better performance. </a:t>
            </a:r>
            <a:endParaRPr lang="en-US" altLang="en-US"/>
          </a:p>
          <a:p>
            <a:r>
              <a:rPr lang="en-US" altLang="en-US"/>
              <a:t>Benchmark: OmniDocBench</a:t>
            </a:r>
            <a:r>
              <a:rPr lang="en-US" altLang="en-US" baseline="30000"/>
              <a:t>[7]</a:t>
            </a:r>
            <a:r>
              <a:rPr lang="en-US" altLang="en-US"/>
              <a:t>.</a:t>
            </a:r>
            <a:endParaRPr lang="en-US" altLang="en-US"/>
          </a:p>
        </p:txBody>
      </p:sp>
    </p:spTree>
    <p:custDataLst>
      <p:tags r:id="rId5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0"/>
            <a:ext cx="10968990" cy="1313815"/>
          </a:xfrm>
        </p:spPr>
        <p:txBody>
          <a:bodyPr/>
          <a:p>
            <a:r>
              <a:rPr lang="en-US"/>
              <a:t>References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949960"/>
            <a:ext cx="11309350" cy="5370195"/>
          </a:xfrm>
        </p:spPr>
        <p:txBody>
          <a:bodyPr>
            <a:noAutofit/>
          </a:bodyPr>
          <a:p>
            <a:r>
              <a:rPr lang="en-US" sz="1300"/>
              <a:t>[1] H.R. Wei, Y.F. Sun, Y.K. Li. Deepseek-OCR: Contexts Optical Compression. </a:t>
            </a:r>
            <a:r>
              <a:rPr lang="en-US" altLang="en-US" sz="1300"/>
              <a:t>arXiv preprint arXiv:2510.18234, 2025</a:t>
            </a:r>
            <a:endParaRPr lang="en-US" altLang="en-US" sz="1300"/>
          </a:p>
          <a:p>
            <a:r>
              <a:rPr lang="en-US" altLang="en-US" sz="1300"/>
              <a:t>[2] H. Wei, L. Kong, J. Chen, L. Zhao, Z. Ge, J. Yang, J. Sun, C. Han, and X. Zhang. Vary: Scaling up the vision vocabulary for large vision-language model. In European Conference on Computer Vision, pages 408–424. Springer, 2024.</a:t>
            </a:r>
            <a:endParaRPr lang="en-US" altLang="en-US" sz="1300"/>
          </a:p>
          <a:p>
            <a:r>
              <a:rPr lang="en-US" altLang="en-US" sz="1300"/>
              <a:t>[3] Z. Chen, W. Wang, H. Tian, S. Ye, Z. Gao, E. Cui, W. Tong, K. Hu, J. Luo, Z. Ma, et al. How far are we to gpt-4v? closing the gap to commercial multimodal models with open-source suites. arXiv preprint arXiv:2404.16821, 2024.</a:t>
            </a:r>
            <a:endParaRPr lang="en-US" altLang="en-US" sz="1300"/>
          </a:p>
          <a:p>
            <a:r>
              <a:rPr lang="en-US" altLang="en-US" sz="1300"/>
              <a:t>[4] P. Wang, S. Bai, S. Tan, S. Wang, Z. Fan, J. Bai, K. Chen, X. Liu, J. Wang, W. Ge, et al. Qwen2-vl: Enhancing vision-language model’s perception of the world at any resolution. arXiv preprint arXiv:2409.12191, 2024.</a:t>
            </a:r>
            <a:endParaRPr lang="en-US" altLang="en-US" sz="1300"/>
          </a:p>
          <a:p>
            <a:r>
              <a:rPr lang="en-US" altLang="en-US" sz="1300"/>
              <a:t>[5] A. Liu, B. Feng, B. Wang, B. Wang, B. Liu, C. Zhao, C. Dengr, C. Ruan, D. Dai, D. Guo, et al. Deepseek-v2: A strong, economical, and efficient mixture-of-experts language model. arXiv preprint arXiv:2405.04434, 2024.</a:t>
            </a:r>
            <a:endParaRPr lang="en-US" altLang="en-US" sz="1300"/>
          </a:p>
          <a:p>
            <a:r>
              <a:rPr lang="en-US" altLang="en-US" sz="1300"/>
              <a:t>[6] C. Liu, H. Wei, J. Chen, L. Kong, Z. Ge, Z. Zhu, L. Zhao, J. Sun, C. Han, and X. Zhang. Focus anywhere for fine-grained multi-page document understanding. arXiv preprint arXiv:2405.14295, 2024.</a:t>
            </a:r>
            <a:endParaRPr lang="en-US" altLang="en-US" sz="1300"/>
          </a:p>
          <a:p>
            <a:r>
              <a:rPr lang="en-US" altLang="en-US" sz="1300"/>
              <a:t>[7] L. Ouyang, Y. Qu, H. Zhou, J. Zhu, R. Zhang, Q. Lin, B. Wang, Z. Zhao, M. Jiang, X. Zhao, et al. Omnidocbench: Benchmarking diverse pdf document parsing with comprehensive annotations. In Proceedings of the Computer Vision and Pattern Recognition Conference, pages 24838–24848, 2025.</a:t>
            </a:r>
            <a:endParaRPr lang="en-US" altLang="en-US" sz="1300"/>
          </a:p>
        </p:txBody>
      </p: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8" name="Title 7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203835" y="242570"/>
            <a:ext cx="11800840" cy="1004570"/>
          </a:xfrm>
        </p:spPr>
        <p:txBody>
          <a:bodyPr>
            <a:normAutofit/>
          </a:bodyPr>
          <a:p>
            <a:r>
              <a:rPr lang="en-US" altLang="en-US" sz="3200" b="1">
                <a:latin typeface="Apple Symbols" panose="02000000000000000000" charset="0"/>
                <a:ea typeface="PingFang SC Semibold" panose="020B0400000000000000" charset="-122"/>
                <a:cs typeface="Apple Symbols" panose="02000000000000000000" charset="0"/>
              </a:rPr>
              <a:t>Quantitative analysis of vision-text token compression ratios</a:t>
            </a:r>
            <a:endParaRPr lang="en-US" altLang="en-US" sz="3200" b="1">
              <a:latin typeface="Apple Symbols" panose="02000000000000000000" charset="0"/>
              <a:ea typeface="PingFang SC Semibold" panose="020B0400000000000000" charset="-122"/>
              <a:cs typeface="Apple Symbols" panose="02000000000000000000" charset="0"/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5563870"/>
            <a:ext cx="10968990" cy="1205865"/>
          </a:xfrm>
        </p:spPr>
        <p:txBody>
          <a:bodyPr>
            <a:normAutofit/>
          </a:bodyPr>
          <a:p>
            <a:r>
              <a:rPr lang="en-US" altLang="en-US"/>
              <a:t>It achieves 96%+ OCR decoding precision at 9-10× text compression, ∼90% at 10-12× compression, and ∼60% at 20× compression on Fox benchmarks.</a:t>
            </a:r>
            <a:endParaRPr lang="en-US" altLang="en-US"/>
          </a:p>
        </p:txBody>
      </p:sp>
      <p:pic>
        <p:nvPicPr>
          <p:cNvPr id="10" name="Picture 9" descr="Screenshot 2025-11-01 at 15.01.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8450" y="1108710"/>
            <a:ext cx="8122920" cy="44551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0"/>
            <a:ext cx="10968990" cy="1313815"/>
          </a:xfrm>
        </p:spPr>
        <p:txBody>
          <a:bodyPr>
            <a:noAutofit/>
          </a:bodyPr>
          <a:p>
            <a:r>
              <a:rPr lang="en-US" altLang="en-US" sz="4400">
                <a:latin typeface="Apple Symbols" panose="02000000000000000000" charset="0"/>
                <a:cs typeface="Apple Symbols" panose="02000000000000000000" charset="0"/>
              </a:rPr>
              <a:t>Typical Vision Encoders in VLMs</a:t>
            </a:r>
            <a:endParaRPr lang="en-US" altLang="en-US" sz="4400">
              <a:latin typeface="Apple Symbols" panose="02000000000000000000" charset="0"/>
              <a:cs typeface="Apple Symbols" panose="02000000000000000000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4518025"/>
            <a:ext cx="11398250" cy="2131695"/>
          </a:xfrm>
        </p:spPr>
        <p:txBody>
          <a:bodyPr>
            <a:normAutofit fontScale="90000"/>
          </a:bodyPr>
          <a:p>
            <a:r>
              <a:rPr lang="en-US"/>
              <a:t>1. D</a:t>
            </a:r>
            <a:r>
              <a:rPr lang="en-US" altLang="en-US"/>
              <a:t>ual-tower architecture represented by Vary</a:t>
            </a:r>
            <a:r>
              <a:rPr lang="en-US" altLang="en-US" baseline="30000"/>
              <a:t>[2]</a:t>
            </a:r>
            <a:endParaRPr lang="en-US" altLang="en-US" baseline="30000"/>
          </a:p>
          <a:p>
            <a:r>
              <a:rPr lang="en-US" altLang="en-US"/>
              <a:t>2. Tile-based method exemplified by InternVL2.0</a:t>
            </a:r>
            <a:r>
              <a:rPr lang="en-US" altLang="en-US" baseline="30000"/>
              <a:t>[3]</a:t>
            </a:r>
            <a:endParaRPr lang="en-US" altLang="en-US" baseline="30000"/>
          </a:p>
          <a:p>
            <a:r>
              <a:rPr lang="en-US" altLang="en-US"/>
              <a:t>3. Adaptive resolution encoding represented by Qwen2-VL</a:t>
            </a:r>
            <a:r>
              <a:rPr lang="en-US" altLang="en-US" baseline="30000"/>
              <a:t>[4]</a:t>
            </a:r>
            <a:endParaRPr lang="en-US" altLang="en-US" baseline="30000"/>
          </a:p>
          <a:p>
            <a:r>
              <a:rPr lang="en-US" altLang="en-US" sz="2000">
                <a:latin typeface="Apple Chancery" panose="03020702040506060504" charset="0"/>
                <a:cs typeface="Apple Chancery" panose="03020702040506060504" charset="0"/>
              </a:rPr>
              <a:t>For a document containing 1000 words, how many vision tokens are at least needed for decoding?</a:t>
            </a:r>
            <a:endParaRPr lang="en-US" altLang="en-US" sz="2000">
              <a:latin typeface="Apple Chancery" panose="03020702040506060504" charset="0"/>
              <a:cs typeface="Apple Chancery" panose="03020702040506060504" charset="0"/>
            </a:endParaRPr>
          </a:p>
        </p:txBody>
      </p:sp>
      <p:pic>
        <p:nvPicPr>
          <p:cNvPr id="4" name="Picture 3" descr="Screenshot 2025-10-31 at 15.46.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1069340"/>
            <a:ext cx="10760075" cy="35521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276860"/>
            <a:ext cx="10968990" cy="1001395"/>
          </a:xfrm>
        </p:spPr>
        <p:txBody>
          <a:bodyPr/>
          <a:p>
            <a:r>
              <a:rPr lang="en-US" altLang="en-US"/>
              <a:t>DeepSeek-OCR Architecture</a:t>
            </a:r>
            <a:endParaRPr lang="en-US" alt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947420" y="2463800"/>
            <a:ext cx="9598660" cy="412813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947420" y="1278255"/>
            <a:ext cx="9822815" cy="10845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 sz="2000">
                <a:latin typeface="Apple Symbols" panose="02000000000000000000" charset="0"/>
                <a:cs typeface="Apple Symbols" panose="02000000000000000000" charset="0"/>
              </a:rPr>
              <a:t>To explore the feasibility of contexts optical compression, we need a vision encoder with the following features: 1. Capable of processing high resolutions; 2. Low activation at high resolutions; 3.Few vision tokens; 4. Support for multiple resolution inputs; 5. Moderate parameter count.</a:t>
            </a:r>
            <a:endParaRPr lang="en-US" altLang="en-US" sz="2000">
              <a:latin typeface="Apple Symbols" panose="02000000000000000000" charset="0"/>
              <a:cs typeface="Apple Symbols" panose="02000000000000000000" charset="0"/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0"/>
            <a:ext cx="10968990" cy="953770"/>
          </a:xfrm>
        </p:spPr>
        <p:txBody>
          <a:bodyPr/>
          <a:p>
            <a:r>
              <a:rPr lang="en-US" altLang="en-US" sz="4000">
                <a:latin typeface="Apple Symbols" panose="02000000000000000000" charset="0"/>
                <a:cs typeface="Apple Symbols" panose="02000000000000000000" charset="0"/>
              </a:rPr>
              <a:t>Multiple resolution modes</a:t>
            </a:r>
            <a:endParaRPr lang="en-US" altLang="en-US" sz="4000">
              <a:latin typeface="Apple Symbols" panose="02000000000000000000" charset="0"/>
              <a:cs typeface="Apple Symbols" panose="02000000000000000000" charset="0"/>
            </a:endParaRPr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1310005" y="692150"/>
            <a:ext cx="9571990" cy="29610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3140" y="5080635"/>
            <a:ext cx="7666355" cy="17773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63880" y="3653155"/>
            <a:ext cx="11333480" cy="64389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 altLang="en-US"/>
              <a:t>For Tiny and Small, directly resize the original shape; for Base and Large, images are padded to the corresponding size, and the number of valid vision tokens becomes:</a:t>
            </a:r>
            <a:endParaRPr lang="en-US" alt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610" y="4297045"/>
            <a:ext cx="6996430" cy="48196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610870" y="4744720"/>
            <a:ext cx="105930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/>
              <a:t>where </a:t>
            </a:r>
            <a:r>
              <a:rPr lang="en-US" i="1">
                <a:latin typeface="PingFang SC" panose="020B0400000000000000" charset="-122"/>
                <a:ea typeface="PingFang SC" panose="020B0400000000000000" charset="-122"/>
              </a:rPr>
              <a:t>w</a:t>
            </a:r>
            <a:r>
              <a:rPr lang="en-US"/>
              <a:t> and </a:t>
            </a:r>
            <a:r>
              <a:rPr lang="en-US" i="1">
                <a:latin typeface="PingFang SC" panose="020B0400000000000000" charset="-122"/>
                <a:ea typeface="PingFang SC" panose="020B0400000000000000" charset="-122"/>
              </a:rPr>
              <a:t>h</a:t>
            </a:r>
            <a:r>
              <a:rPr lang="en-US" altLang="en-US"/>
              <a:t> represent the width and height of the original input image.</a:t>
            </a:r>
            <a:endParaRPr lang="en-US" altLang="en-US"/>
          </a:p>
        </p:txBody>
      </p:sp>
    </p:spTree>
    <p:custDataLst>
      <p:tags r:id="rId6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0"/>
            <a:ext cx="10968990" cy="1219200"/>
          </a:xfrm>
        </p:spPr>
        <p:txBody>
          <a:bodyPr/>
          <a:p>
            <a:r>
              <a:rPr lang="en-US" altLang="en-US"/>
              <a:t>The MoE Decoder</a:t>
            </a:r>
            <a:endParaRPr lang="en-US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02895" y="890905"/>
            <a:ext cx="3812540" cy="5358765"/>
          </a:xfrm>
        </p:spPr>
        <p:txBody>
          <a:bodyPr>
            <a:normAutofit fontScale="90000"/>
          </a:bodyPr>
          <a:p>
            <a:r>
              <a:rPr lang="en-US" altLang="en-US"/>
              <a:t>We use DeepSeekMoE</a:t>
            </a:r>
            <a:r>
              <a:rPr lang="en-US" altLang="en-US" baseline="30000"/>
              <a:t>[5]</a:t>
            </a:r>
            <a:r>
              <a:rPr lang="en-US" altLang="en-US"/>
              <a:t>.</a:t>
            </a:r>
            <a:endParaRPr lang="en-US" altLang="en-US"/>
          </a:p>
          <a:p>
            <a:r>
              <a:rPr lang="en-US" altLang="en-US"/>
              <a:t>The decoder reconstructs the original text representation from the compressed latent vision tokens of DeepEncoder as:</a:t>
            </a:r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The function </a:t>
            </a:r>
            <a:r>
              <a:rPr lang="zh-CN" altLang="en-US"/>
              <a:t>𝑓</a:t>
            </a:r>
            <a:r>
              <a:rPr lang="en-US" altLang="zh-CN" baseline="-25000"/>
              <a:t>dec</a:t>
            </a:r>
            <a:r>
              <a:rPr lang="en-US" altLang="en-US"/>
              <a:t> represents a non-linear mapping that can be effectively learned by compact language models through OCR-style training. </a:t>
            </a:r>
            <a:endParaRPr lang="en-US" altLang="en-US"/>
          </a:p>
        </p:txBody>
      </p:sp>
      <p:pic>
        <p:nvPicPr>
          <p:cNvPr id="4" name="Picture 3" descr="Screenshot 2025-11-02 at 15.26.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890905"/>
            <a:ext cx="7614285" cy="58470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45" y="3212465"/>
            <a:ext cx="4651375" cy="46799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0"/>
            <a:ext cx="10968990" cy="1313815"/>
          </a:xfrm>
        </p:spPr>
        <p:txBody>
          <a:bodyPr/>
          <a:p>
            <a:r>
              <a:rPr lang="en-US"/>
              <a:t>Multimodal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314960" y="1090930"/>
            <a:ext cx="4483100" cy="3505200"/>
          </a:xfrm>
        </p:spPr>
        <p:txBody>
          <a:bodyPr/>
          <a:p>
            <a:pPr marL="0" indent="0">
              <a:buNone/>
            </a:pPr>
            <a:r>
              <a:rPr lang="en-US" b="1">
                <a:latin typeface="PingFang SC Semibold" panose="020B0400000000000000" charset="-122"/>
                <a:ea typeface="PingFang SC Semibold" panose="020B0400000000000000" charset="-122"/>
              </a:rPr>
              <a:t>OCR 1.0</a:t>
            </a:r>
            <a:endParaRPr lang="en-US" b="1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pPr marL="0" indent="0">
              <a:buNone/>
            </a:pPr>
            <a:r>
              <a:rPr lang="en-US" altLang="en-US"/>
              <a:t>30M pages PDF with about 100 languages</a:t>
            </a:r>
            <a:endParaRPr lang="en-US" altLang="en-US"/>
          </a:p>
        </p:txBody>
      </p:sp>
      <p:sp>
        <p:nvSpPr>
          <p:cNvPr id="5" name="Text Box 4"/>
          <p:cNvSpPr txBox="1"/>
          <p:nvPr/>
        </p:nvSpPr>
        <p:spPr>
          <a:xfrm>
            <a:off x="315595" y="3995420"/>
            <a:ext cx="1767205" cy="273431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en-US"/>
          </a:p>
        </p:txBody>
      </p:sp>
      <p:sp>
        <p:nvSpPr>
          <p:cNvPr id="7" name="Text Box 6"/>
          <p:cNvSpPr txBox="1"/>
          <p:nvPr/>
        </p:nvSpPr>
        <p:spPr>
          <a:xfrm>
            <a:off x="8805545" y="970915"/>
            <a:ext cx="3127375" cy="26015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en-US"/>
          </a:p>
        </p:txBody>
      </p:sp>
      <p:sp>
        <p:nvSpPr>
          <p:cNvPr id="8" name="Text Box 7"/>
          <p:cNvSpPr txBox="1"/>
          <p:nvPr/>
        </p:nvSpPr>
        <p:spPr>
          <a:xfrm>
            <a:off x="8805545" y="4227830"/>
            <a:ext cx="2891790" cy="23666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en-US" alt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445" y="-22860"/>
            <a:ext cx="6185535" cy="675259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0"/>
            <a:ext cx="10968990" cy="1313815"/>
          </a:xfrm>
        </p:spPr>
        <p:txBody>
          <a:bodyPr/>
          <a:p>
            <a:r>
              <a:rPr lang="en-US">
                <a:sym typeface="+mn-ea"/>
              </a:rPr>
              <a:t>Multimodal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892175"/>
            <a:ext cx="10968990" cy="5357495"/>
          </a:xfrm>
        </p:spPr>
        <p:txBody>
          <a:bodyPr/>
          <a:p>
            <a:r>
              <a:rPr lang="en-US" b="1"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OCR 2.0</a:t>
            </a:r>
            <a:endParaRPr lang="en-US" b="1">
              <a:latin typeface="PingFang SC Semibold" panose="020B0400000000000000" charset="-122"/>
              <a:ea typeface="PingFang SC Semibold" panose="020B0400000000000000" charset="-122"/>
            </a:endParaRPr>
          </a:p>
          <a:p>
            <a:r>
              <a:rPr lang="en-US" altLang="en-US">
                <a:sym typeface="+mn-ea"/>
              </a:rPr>
              <a:t>10M images, 5M chemi</a:t>
            </a:r>
            <a:r>
              <a:rPr lang="en-US" altLang="en-US">
                <a:sym typeface="+mn-ea"/>
              </a:rPr>
              <a:t>cal formula, 1M plane geometry.</a:t>
            </a:r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330" y="1833880"/>
            <a:ext cx="3990975" cy="4871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9840" y="1833880"/>
            <a:ext cx="4639945" cy="502412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330" y="0"/>
            <a:ext cx="10968990" cy="1313815"/>
          </a:xfrm>
        </p:spPr>
        <p:txBody>
          <a:bodyPr/>
          <a:p>
            <a:r>
              <a:rPr lang="en-US">
                <a:sym typeface="+mn-ea"/>
              </a:rPr>
              <a:t>Multimodal data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330" y="972820"/>
            <a:ext cx="10968990" cy="5276850"/>
          </a:xfrm>
        </p:spPr>
        <p:txBody>
          <a:bodyPr/>
          <a:p>
            <a:r>
              <a:rPr lang="en-US" altLang="en-US" b="1">
                <a:latin typeface="PingFang SC Semibold" panose="020B0400000000000000" charset="-122"/>
                <a:ea typeface="PingFang SC Semibold" panose="020B0400000000000000" charset="-122"/>
                <a:sym typeface="+mn-ea"/>
              </a:rPr>
              <a:t>General vision data</a:t>
            </a:r>
            <a:endParaRPr lang="en-US" b="1">
              <a:latin typeface="PingFang SC Semibold" panose="020B0400000000000000" charset="-122"/>
              <a:ea typeface="PingFang SC Semibold" panose="020B0400000000000000" charset="-122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810" y="0"/>
            <a:ext cx="6972935" cy="68580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081_1*a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081_1*b*1"/>
  <p:tag name="KSO_WM_TEMPLATE_CATEGORY" val="custom"/>
  <p:tag name="KSO_WM_TEMPLATE_INDEX" val="20205081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WPS">
      <a:majorFont>
        <a:latin typeface="苹方-简"/>
        <a:ea typeface="苹方-简"/>
        <a:cs typeface=""/>
      </a:majorFont>
      <a:minorFont>
        <a:latin typeface="苹方-简"/>
        <a:ea typeface="苹方-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3340</Words>
  <Application>WPS Presentation</Application>
  <PresentationFormat>宽屏</PresentationFormat>
  <Paragraphs>72</Paragraphs>
  <Slides>12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9" baseType="lpstr">
      <vt:lpstr>Arial</vt:lpstr>
      <vt:lpstr>SimSun</vt:lpstr>
      <vt:lpstr>Wingdings</vt:lpstr>
      <vt:lpstr>Wingdings</vt:lpstr>
      <vt:lpstr>Apple Symbols</vt:lpstr>
      <vt:lpstr>PingFang SC Semibold</vt:lpstr>
      <vt:lpstr>Apple Chancery</vt:lpstr>
      <vt:lpstr>PingFang SC</vt:lpstr>
      <vt:lpstr>苹方-简</vt:lpstr>
      <vt:lpstr>Microsoft YaHei</vt:lpstr>
      <vt:lpstr>汉仪旗黑</vt:lpstr>
      <vt:lpstr>Arial Unicode MS</vt:lpstr>
      <vt:lpstr>汉仪书宋二KW</vt:lpstr>
      <vt:lpstr>BatangChe</vt:lpstr>
      <vt:lpstr>Apple SD Gothic Neo</vt:lpstr>
      <vt:lpstr>DejaVuMathTeXGyre</vt:lpstr>
      <vt:lpstr>WPS</vt:lpstr>
      <vt:lpstr>DeepSeek-OCR: Contexts  Optical Compression[1]</vt:lpstr>
      <vt:lpstr>Quantitative analysis of vision-text token compression ratios</vt:lpstr>
      <vt:lpstr>Typical Vision Encoders in VLMs</vt:lpstr>
      <vt:lpstr>DeepSeek-OCR Architecture</vt:lpstr>
      <vt:lpstr>Multiple resolution modes</vt:lpstr>
      <vt:lpstr>The MoE Decoder</vt:lpstr>
      <vt:lpstr>Multimodal data</vt:lpstr>
      <vt:lpstr>Multimodal data</vt:lpstr>
      <vt:lpstr>Multimodal data</vt:lpstr>
      <vt:lpstr>Multimodal data</vt:lpstr>
      <vt:lpstr>Training results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WPS_1687660678</cp:lastModifiedBy>
  <cp:revision>167</cp:revision>
  <dcterms:created xsi:type="dcterms:W3CDTF">2025-11-09T06:09:15Z</dcterms:created>
  <dcterms:modified xsi:type="dcterms:W3CDTF">2025-11-09T06:09:15Z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1033-12.1.23141.23141</vt:lpwstr>
  </property>
  <property fmtid="{D5CDD505-2E9C-101B-9397-08002B2CF9AE}" pid="3" name="ICV">
    <vt:lpwstr>421BB269C3F07C8477B10569B65F704D_41</vt:lpwstr>
  </property>
</Properties>
</file>